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143" r:id="rId1"/>
  </p:sldMasterIdLst>
  <p:sldIdLst>
    <p:sldId id="256" r:id="rId2"/>
    <p:sldId id="257" r:id="rId3"/>
    <p:sldId id="258" r:id="rId4"/>
    <p:sldId id="260" r:id="rId5"/>
    <p:sldId id="259" r:id="rId6"/>
    <p:sldId id="263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129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102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oup 88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90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2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3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5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6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7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8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9" name="Rectangle 38"/>
            <p:cNvSpPr/>
            <p:nvPr/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Rectangle 40"/>
            <p:cNvSpPr/>
            <p:nvPr/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9236" y="2075504"/>
            <a:ext cx="8679915" cy="1748729"/>
          </a:xfrm>
        </p:spPr>
        <p:txBody>
          <a:bodyPr bIns="0" anchor="b">
            <a:normAutofit/>
          </a:bodyPr>
          <a:lstStyle>
            <a:lvl1pPr algn="ctr">
              <a:lnSpc>
                <a:spcPct val="80000"/>
              </a:lnSpc>
              <a:defRPr sz="5400" spc="-15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9237" y="3906266"/>
            <a:ext cx="8673427" cy="1322587"/>
          </a:xfrm>
        </p:spPr>
        <p:txBody>
          <a:bodyPr t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rgbClr val="FFFEFF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 vert="horz" lIns="91440" tIns="45720" rIns="91440" bIns="45720" rtlCol="0" anchor="ctr"/>
          <a:lstStyle>
            <a:lvl1pPr>
              <a:defRPr lang="en-US"/>
            </a:lvl1pPr>
          </a:lstStyle>
          <a:p>
            <a:fld id="{F2580A62-6B5B-8142-B8B6-8AF772B2E072}" type="datetimeFigureOut">
              <a:rPr lang="en-US" smtClean="0"/>
              <a:t>10/15/22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A5950B35-968F-1E4B-9BBF-0235E58A0A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8800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1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09983" y="794719"/>
            <a:ext cx="6275035" cy="52570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580A62-6B5B-8142-B8B6-8AF772B2E072}" type="datetimeFigureOut">
              <a:rPr lang="en-US" smtClean="0"/>
              <a:t>10/15/22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50B35-968F-1E4B-9BBF-0235E58A0A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7726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 flipH="1">
            <a:off x="0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7718948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807437" y="2349925"/>
            <a:ext cx="3501195" cy="2456442"/>
          </a:xfrm>
        </p:spPr>
        <p:txBody>
          <a:bodyPr vert="eaVert"/>
          <a:lstStyle>
            <a:lvl1pPr algn="l">
              <a:lnSpc>
                <a:spcPct val="80000"/>
              </a:lnSpc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2747" y="798444"/>
            <a:ext cx="6268622" cy="525730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F2580A62-6B5B-8142-B8B6-8AF772B2E072}" type="datetimeFigureOut">
              <a:rPr lang="en-US" smtClean="0"/>
              <a:t>10/15/22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A5950B35-968F-1E4B-9BBF-0235E58A0A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019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81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7" name="Group 26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8" name="Rectangle 27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49925"/>
            <a:ext cx="3498979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8447" y="803186"/>
            <a:ext cx="6281873" cy="5248622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580A62-6B5B-8142-B8B6-8AF772B2E072}" type="datetimeFigureOut">
              <a:rPr lang="en-US" smtClean="0"/>
              <a:t>10/15/22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50B35-968F-1E4B-9BBF-0235E58A0A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931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78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3259545" y="1186483"/>
            <a:ext cx="5666145" cy="4477933"/>
            <a:chOff x="3259545" y="1186483"/>
            <a:chExt cx="5666145" cy="4477933"/>
          </a:xfrm>
        </p:grpSpPr>
        <p:sp>
          <p:nvSpPr>
            <p:cNvPr id="99" name="Rectangle 98"/>
            <p:cNvSpPr/>
            <p:nvPr/>
          </p:nvSpPr>
          <p:spPr>
            <a:xfrm>
              <a:off x="3259545" y="1186483"/>
              <a:ext cx="5657881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1" name="Rectangle 100"/>
            <p:cNvSpPr/>
            <p:nvPr/>
          </p:nvSpPr>
          <p:spPr>
            <a:xfrm>
              <a:off x="3259545" y="1991156"/>
              <a:ext cx="5666145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4216" y="2074730"/>
            <a:ext cx="5490224" cy="1689390"/>
          </a:xfrm>
        </p:spPr>
        <p:txBody>
          <a:bodyPr bIns="0" anchor="b">
            <a:normAutofit/>
          </a:bodyPr>
          <a:lstStyle>
            <a:lvl1pPr algn="ctr">
              <a:defRPr sz="44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44215" y="3846851"/>
            <a:ext cx="5490223" cy="1383770"/>
          </a:xfrm>
        </p:spPr>
        <p:txBody>
          <a:bodyPr tIns="0"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F2580A62-6B5B-8142-B8B6-8AF772B2E072}" type="datetimeFigureOut">
              <a:rPr lang="en-US" smtClean="0"/>
              <a:t>10/15/22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A5950B35-968F-1E4B-9BBF-0235E58A0A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6562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3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59" name="Group 58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0" name="Rectangle 59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1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2" name="Rectangle 61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0" y="2339669"/>
            <a:ext cx="3500828" cy="2470065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20878" y="803187"/>
            <a:ext cx="6269591" cy="23826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8447" y="3672162"/>
            <a:ext cx="6272022" cy="23835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F2580A62-6B5B-8142-B8B6-8AF772B2E072}" type="datetimeFigureOut">
              <a:rPr lang="en-US" smtClean="0"/>
              <a:t>10/15/22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A5950B35-968F-1E4B-9BBF-0235E58A0A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6448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40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0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61" name="Group 6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2" name="Rectangle 6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3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4" name="Rectangle 63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1" y="2363915"/>
            <a:ext cx="3500828" cy="2460497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25137" y="803185"/>
            <a:ext cx="6265088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25305" y="1488985"/>
            <a:ext cx="6264350" cy="169685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18653" y="3665887"/>
            <a:ext cx="6264414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18447" y="4351687"/>
            <a:ext cx="6265588" cy="17040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F2580A62-6B5B-8142-B8B6-8AF772B2E072}" type="datetimeFigureOut">
              <a:rPr lang="en-US" smtClean="0"/>
              <a:t>10/15/22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A5950B35-968F-1E4B-9BBF-0235E58A0A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0615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4" name="Group 23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5" name="Rectangle 24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6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580A62-6B5B-8142-B8B6-8AF772B2E072}" type="datetimeFigureOut">
              <a:rPr lang="en-US" smtClean="0"/>
              <a:t>10/15/22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50B35-968F-1E4B-9BBF-0235E58A0A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189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F2580A62-6B5B-8142-B8B6-8AF772B2E072}" type="datetimeFigureOut">
              <a:rPr lang="en-US" smtClean="0"/>
              <a:t>10/15/22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A5950B35-968F-1E4B-9BBF-0235E58A0A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7763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5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6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1" name="Group 2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2" name="Rectangle 2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32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52026"/>
            <a:ext cx="3501197" cy="1223298"/>
          </a:xfrm>
        </p:spPr>
        <p:txBody>
          <a:bodyPr bIns="0" anchor="b">
            <a:noAutofit/>
          </a:bodyPr>
          <a:lstStyle>
            <a:lvl1pPr algn="ctr">
              <a:defRPr sz="32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9983" y="802809"/>
            <a:ext cx="6275035" cy="524994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8631" y="3580186"/>
            <a:ext cx="3501197" cy="1221164"/>
          </a:xfrm>
        </p:spPr>
        <p:txBody>
          <a:bodyPr/>
          <a:lstStyle>
            <a:lvl1pPr marL="0" indent="0" algn="ctr">
              <a:buNone/>
              <a:defRPr sz="16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580A62-6B5B-8142-B8B6-8AF772B2E072}" type="datetimeFigureOut">
              <a:rPr lang="en-US" smtClean="0"/>
              <a:t>10/15/22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50B35-968F-1E4B-9BBF-0235E58A0A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4558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72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81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76" name="Group 75"/>
          <p:cNvGrpSpPr/>
          <p:nvPr/>
        </p:nvGrpSpPr>
        <p:grpSpPr>
          <a:xfrm>
            <a:off x="805336" y="1698331"/>
            <a:ext cx="5941540" cy="3470421"/>
            <a:chOff x="805336" y="1698331"/>
            <a:chExt cx="5941540" cy="3470421"/>
          </a:xfrm>
        </p:grpSpPr>
        <p:sp>
          <p:nvSpPr>
            <p:cNvPr id="77" name="Rectangle 76"/>
            <p:cNvSpPr/>
            <p:nvPr/>
          </p:nvSpPr>
          <p:spPr>
            <a:xfrm>
              <a:off x="805336" y="1698331"/>
              <a:ext cx="5941540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Isosceles Triangle 9"/>
            <p:cNvSpPr/>
            <p:nvPr/>
          </p:nvSpPr>
          <p:spPr>
            <a:xfrm rot="10800000">
              <a:off x="3618113" y="4896349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9" name="Rectangle 78"/>
            <p:cNvSpPr/>
            <p:nvPr/>
          </p:nvSpPr>
          <p:spPr>
            <a:xfrm>
              <a:off x="805336" y="2274403"/>
              <a:ext cx="5941540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43510" y="0"/>
            <a:ext cx="4648490" cy="6858000"/>
          </a:xfrm>
          <a:solidFill>
            <a:schemeClr val="bg1">
              <a:lumMod val="65000"/>
              <a:lumOff val="3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5443" y="2360255"/>
            <a:ext cx="5776646" cy="1178032"/>
          </a:xfrm>
        </p:spPr>
        <p:txBody>
          <a:bodyPr bIns="0" anchor="b">
            <a:normAutofit/>
          </a:bodyPr>
          <a:lstStyle>
            <a:lvl1pPr>
              <a:defRPr sz="36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5443" y="3545012"/>
            <a:ext cx="5776646" cy="1274198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F2580A62-6B5B-8142-B8B6-8AF772B2E072}" type="datetimeFigureOut">
              <a:rPr lang="en-US" smtClean="0"/>
              <a:t>10/15/22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5942203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828377" y="320040"/>
            <a:ext cx="914400" cy="320040"/>
          </a:xfrm>
        </p:spPr>
        <p:txBody>
          <a:bodyPr/>
          <a:lstStyle/>
          <a:p>
            <a:fld id="{A5950B35-968F-1E4B-9BBF-0235E58A0A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01570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1161" y="2358391"/>
            <a:ext cx="3498667" cy="2456485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34982" y="794719"/>
            <a:ext cx="5950036" cy="5257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4672" y="320040"/>
            <a:ext cx="36576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580A62-6B5B-8142-B8B6-8AF772B2E072}" type="datetimeFigureOut">
              <a:rPr lang="en-US" smtClean="0"/>
              <a:t>10/15/22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4672" y="6227064"/>
            <a:ext cx="10588752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320040"/>
            <a:ext cx="9144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950B35-968F-1E4B-9BBF-0235E58A0A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004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44" r:id="rId1"/>
    <p:sldLayoutId id="2147484145" r:id="rId2"/>
    <p:sldLayoutId id="2147484146" r:id="rId3"/>
    <p:sldLayoutId id="2147484147" r:id="rId4"/>
    <p:sldLayoutId id="2147484148" r:id="rId5"/>
    <p:sldLayoutId id="2147484149" r:id="rId6"/>
    <p:sldLayoutId id="2147484150" r:id="rId7"/>
    <p:sldLayoutId id="2147484151" r:id="rId8"/>
    <p:sldLayoutId id="2147484152" r:id="rId9"/>
    <p:sldLayoutId id="2147484153" r:id="rId10"/>
    <p:sldLayoutId id="2147484154" r:id="rId11"/>
  </p:sldLayoutIdLst>
  <p:txStyles>
    <p:titleStyle>
      <a:lvl1pPr algn="ctr" defTabSz="914400" rtl="0" eaLnBrk="1" latinLnBrk="0" hangingPunct="1">
        <a:lnSpc>
          <a:spcPct val="85000"/>
        </a:lnSpc>
        <a:spcBef>
          <a:spcPct val="0"/>
        </a:spcBef>
        <a:buNone/>
        <a:defRPr sz="4000" b="0" i="0" kern="1200" cap="none" spc="-15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1D089F-25A9-B4DD-38DA-53AC7343A0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000" b="1" dirty="0"/>
              <a:t>Carbon Trading: A Cross-Sectoral Analysis of Allowance Pathways Under the EU ETS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B932E15-AB06-F5E6-9A19-707863F7A32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Carbon Trading Global </a:t>
            </a:r>
            <a:r>
              <a:rPr lang="en-US" sz="2000" dirty="0" err="1"/>
              <a:t>Stocktake</a:t>
            </a:r>
            <a:r>
              <a:rPr lang="en-US" sz="2000" dirty="0"/>
              <a:t> </a:t>
            </a:r>
            <a:r>
              <a:rPr lang="en-US" sz="2000" dirty="0" err="1"/>
              <a:t>Datathon</a:t>
            </a:r>
            <a:r>
              <a:rPr lang="en-US" sz="2000" dirty="0"/>
              <a:t> (2022)</a:t>
            </a:r>
          </a:p>
          <a:p>
            <a:r>
              <a:rPr lang="en-US" sz="1600" dirty="0"/>
              <a:t>Abhinav Bhardwaj &amp; Matthew Duyst</a:t>
            </a:r>
          </a:p>
          <a:p>
            <a:r>
              <a:rPr lang="en-US" sz="1600" dirty="0"/>
              <a:t>Yale University</a:t>
            </a:r>
          </a:p>
        </p:txBody>
      </p:sp>
    </p:spTree>
    <p:extLst>
      <p:ext uri="{BB962C8B-B14F-4D97-AF65-F5344CB8AC3E}">
        <p14:creationId xmlns:p14="http://schemas.microsoft.com/office/powerpoint/2010/main" val="18311980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E3311-5242-1198-D96C-79F114879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Abstract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BD0295-23EF-FF06-FB9E-8B49DEF6E3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sz="1600" dirty="0"/>
              <a:t>The EU Emissions Trading System (ETS) is a “cap-and-trade” policy that allocates countries’ greenhouse gas (GHG) outputs by setting a threshold (cap) on the maximum amount of emissions allowed within a given year.</a:t>
            </a:r>
          </a:p>
          <a:p>
            <a:pPr algn="just"/>
            <a:r>
              <a:rPr lang="en-US" sz="1600" dirty="0"/>
              <a:t>ETS incentivizes countries to purchase emission “allowances” that must be traded or surrendered within a one-year timeframe. One allowance is equal to one tonne of Carbon Dioxide equivalent (CO2-eq)</a:t>
            </a:r>
          </a:p>
          <a:p>
            <a:pPr algn="just"/>
            <a:r>
              <a:rPr lang="en-US" sz="1600" dirty="0"/>
              <a:t>GHG emissions are assessed at the sector-level.</a:t>
            </a:r>
          </a:p>
          <a:p>
            <a:pPr algn="just"/>
            <a:r>
              <a:rPr lang="en-US" sz="1600" dirty="0"/>
              <a:t>The EU has amplified its net emission reduction goal to a minimum of 55% by 2030. To reach this target, a sector-wide reduction of 61% is required (an additional 18% in emission reductions compared to current sector-wide contributions).</a:t>
            </a:r>
          </a:p>
        </p:txBody>
      </p:sp>
    </p:spTree>
    <p:extLst>
      <p:ext uri="{BB962C8B-B14F-4D97-AF65-F5344CB8AC3E}">
        <p14:creationId xmlns:p14="http://schemas.microsoft.com/office/powerpoint/2010/main" val="28889082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8211C7-ED80-3BC9-2CDD-759C92E21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33CFAE-608F-C067-C585-BAB230534C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sz="1600" dirty="0"/>
              <a:t>Build an interactive, user-interface webtool that explores the relationship between allowance allocations and CO</a:t>
            </a:r>
            <a:r>
              <a:rPr lang="en-US" sz="1600" baseline="-25000" dirty="0"/>
              <a:t>2</a:t>
            </a:r>
            <a:r>
              <a:rPr lang="en-US" sz="1600" dirty="0"/>
              <a:t> emissions under the EU ETS.</a:t>
            </a:r>
          </a:p>
          <a:p>
            <a:pPr algn="just"/>
            <a:r>
              <a:rPr lang="en-US" sz="1600" dirty="0"/>
              <a:t>Develop a movable ‘allowance decay rate’ slider (up to 30%) that computes forecasted emission values from 2022 to 2030 based on a user’s selected decay rate.</a:t>
            </a:r>
            <a:endParaRPr lang="en-US" dirty="0"/>
          </a:p>
          <a:p>
            <a:pPr algn="just"/>
            <a:r>
              <a:rPr lang="en-US" sz="1600" dirty="0"/>
              <a:t>Provide sector-specific allowance and emission scenarios for countries operating within the EU ETS that quantifies required allowance volume reductions to reach 2030 emissions target.</a:t>
            </a:r>
          </a:p>
        </p:txBody>
      </p:sp>
    </p:spTree>
    <p:extLst>
      <p:ext uri="{BB962C8B-B14F-4D97-AF65-F5344CB8AC3E}">
        <p14:creationId xmlns:p14="http://schemas.microsoft.com/office/powerpoint/2010/main" val="6828730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245EA4-5CF8-A744-A3CE-0E4E4FB868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Outcomes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D45766-D003-1EDE-C138-7CB7BD8BD0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sz="1600" dirty="0"/>
              <a:t>Historical records of sector-specific country outputs in yearly CO</a:t>
            </a:r>
            <a:r>
              <a:rPr lang="en-US" sz="1600" baseline="-25000" dirty="0"/>
              <a:t>2</a:t>
            </a:r>
            <a:r>
              <a:rPr lang="en-US" sz="1600" dirty="0"/>
              <a:t> emissions under the EU ETS (2005 – 2021).</a:t>
            </a:r>
          </a:p>
          <a:p>
            <a:pPr algn="just"/>
            <a:r>
              <a:rPr lang="en-US" sz="1600" dirty="0"/>
              <a:t>Movable forecasts of sector-specific country outputs in yearly CO</a:t>
            </a:r>
            <a:r>
              <a:rPr lang="en-US" sz="1600" baseline="-25000" dirty="0"/>
              <a:t>2</a:t>
            </a:r>
            <a:r>
              <a:rPr lang="en-US" sz="1600" dirty="0"/>
              <a:t> emissions (2022 – 2030) based on allowance decay rate slider.</a:t>
            </a:r>
          </a:p>
          <a:p>
            <a:pPr algn="just"/>
            <a:r>
              <a:rPr lang="en-US" sz="1600" dirty="0"/>
              <a:t>Visual comparisons among countries’ emission rate pathways to isolate problematic sectors (energy-intensive and prone to carbon leakage) for re-distribution of allowance allocations. </a:t>
            </a:r>
          </a:p>
        </p:txBody>
      </p:sp>
    </p:spTree>
    <p:extLst>
      <p:ext uri="{BB962C8B-B14F-4D97-AF65-F5344CB8AC3E}">
        <p14:creationId xmlns:p14="http://schemas.microsoft.com/office/powerpoint/2010/main" val="41687855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8D9DD-479C-9740-A43E-51BB503F5C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Visualization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E5B30A2-76A8-7302-05E4-F8CD9C2A9F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34196" y="1817010"/>
            <a:ext cx="6535160" cy="1761136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ADA2D5D-6227-FDA9-A081-7F881B0DA3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4196" y="3959946"/>
            <a:ext cx="6535160" cy="1692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117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tool_demo.mov">
            <a:hlinkClick r:id="" action="ppaction://media"/>
            <a:extLst>
              <a:ext uri="{FF2B5EF4-FFF2-40B4-BE49-F238E27FC236}">
                <a16:creationId xmlns:a16="http://schemas.microsoft.com/office/drawing/2014/main" id="{F9D9AFE1-0FB1-C765-624C-EDAC0EEB569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433388"/>
            <a:ext cx="12192000" cy="5989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323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88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Atlas">
  <a:themeElements>
    <a:clrScheme name="Atlas">
      <a:dk1>
        <a:sysClr val="windowText" lastClr="000000"/>
      </a:dk1>
      <a:lt1>
        <a:sysClr val="window" lastClr="FFFFFF"/>
      </a:lt1>
      <a:dk2>
        <a:srgbClr val="454545"/>
      </a:dk2>
      <a:lt2>
        <a:srgbClr val="E0E0E0"/>
      </a:lt2>
      <a:accent1>
        <a:srgbClr val="10B6F4"/>
      </a:accent1>
      <a:accent2>
        <a:srgbClr val="3C78C3"/>
      </a:accent2>
      <a:accent3>
        <a:srgbClr val="9F52D0"/>
      </a:accent3>
      <a:accent4>
        <a:srgbClr val="D64198"/>
      </a:accent4>
      <a:accent5>
        <a:srgbClr val="DA2228"/>
      </a:accent5>
      <a:accent6>
        <a:srgbClr val="F18318"/>
      </a:accent6>
      <a:hlink>
        <a:srgbClr val="38DDEC"/>
      </a:hlink>
      <a:folHlink>
        <a:srgbClr val="A8DEE8"/>
      </a:folHlink>
    </a:clrScheme>
    <a:fontScheme name="Atlas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tlas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alpha val="60000"/>
                <a:satMod val="109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0000"/>
            </a:schemeClr>
          </a:solidFill>
          <a:prstDash val="solid"/>
        </a:ln>
        <a:ln w="15875" cap="flat" cmpd="sng" algn="ctr">
          <a:solidFill>
            <a:schemeClr val="phClr">
              <a:shade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0" h="0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10000">
              <a:schemeClr val="phClr">
                <a:tint val="94000"/>
                <a:lumMod val="116000"/>
              </a:schemeClr>
            </a:gs>
            <a:gs pos="100000">
              <a:schemeClr val="phClr">
                <a:tint val="98000"/>
                <a:shade val="86000"/>
                <a:satMod val="90000"/>
                <a:lumMod val="88000"/>
              </a:schemeClr>
            </a:gs>
          </a:gsLst>
          <a:path path="circle">
            <a:fillToRect l="50000" t="15000" r="50000" b="169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tlas" id="{5156B0E4-0EB1-49FE-A26B-15F6F698AEC6}" vid="{C0CB9708-C445-4049-9D7F-4C8684E69AF3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{B6508BE4-4CB1-7A45-BDB1-F7CD8BD2E293}tf16401369</Template>
  <TotalTime>72</TotalTime>
  <Words>306</Words>
  <Application>Microsoft Macintosh PowerPoint</Application>
  <PresentationFormat>Widescreen</PresentationFormat>
  <Paragraphs>18</Paragraphs>
  <Slides>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Calibri Light</vt:lpstr>
      <vt:lpstr>Rockwell</vt:lpstr>
      <vt:lpstr>Wingdings</vt:lpstr>
      <vt:lpstr>Atlas</vt:lpstr>
      <vt:lpstr>Carbon Trading: A Cross-Sectoral Analysis of Allowance Pathways Under the EU ETS</vt:lpstr>
      <vt:lpstr>Abstract</vt:lpstr>
      <vt:lpstr>Objective</vt:lpstr>
      <vt:lpstr>Outcomes</vt:lpstr>
      <vt:lpstr>Visualization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Carbon Trading: A Cross-Sectoral Analysis of Allowance Pathways Under the EU ETS</dc:title>
  <dc:creator>Duyst, Matthew</dc:creator>
  <cp:lastModifiedBy>Bhardwaj, Abhinav</cp:lastModifiedBy>
  <cp:revision>1</cp:revision>
  <dcterms:created xsi:type="dcterms:W3CDTF">2022-10-15T23:04:29Z</dcterms:created>
  <dcterms:modified xsi:type="dcterms:W3CDTF">2022-10-16T00:19:48Z</dcterms:modified>
</cp:coreProperties>
</file>